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80" r:id="rId3"/>
    <p:sldId id="302" r:id="rId4"/>
    <p:sldId id="259" r:id="rId5"/>
    <p:sldId id="261" r:id="rId6"/>
    <p:sldId id="303" r:id="rId7"/>
    <p:sldId id="304" r:id="rId8"/>
    <p:sldId id="276" r:id="rId9"/>
    <p:sldId id="266" r:id="rId10"/>
    <p:sldId id="339" r:id="rId11"/>
    <p:sldId id="265" r:id="rId12"/>
    <p:sldId id="340" r:id="rId13"/>
    <p:sldId id="341" r:id="rId14"/>
    <p:sldId id="268" r:id="rId15"/>
    <p:sldId id="352" r:id="rId16"/>
    <p:sldId id="342" r:id="rId17"/>
    <p:sldId id="348" r:id="rId18"/>
    <p:sldId id="353" r:id="rId19"/>
    <p:sldId id="354" r:id="rId20"/>
    <p:sldId id="355" r:id="rId21"/>
    <p:sldId id="277" r:id="rId22"/>
    <p:sldId id="269" r:id="rId23"/>
    <p:sldId id="281" r:id="rId24"/>
  </p:sldIdLst>
  <p:sldSz cx="12192000" cy="6858000"/>
  <p:notesSz cx="6858000" cy="9144000"/>
  <p:embeddedFontLst>
    <p:embeddedFont>
      <p:font typeface="Algerian" panose="04020705040A02060702" charset="0"/>
      <p:regular r:id="rId3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594F"/>
    <a:srgbClr val="E6EEE7"/>
    <a:srgbClr val="4A724E"/>
    <a:srgbClr val="729F77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853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2106" y="1362"/>
      </p:cViewPr>
      <p:guideLst>
        <p:guide orient="horz" pos="217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jpe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jpeg"/><Relationship Id="rId3" Type="http://schemas.openxmlformats.org/officeDocument/2006/relationships/image" Target="../media/image4.jpe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Relationship Id="rId3" Type="http://schemas.openxmlformats.org/officeDocument/2006/relationships/image" Target="../media/image4.jpe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4.jpe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jpe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jpe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3" Type="http://schemas.openxmlformats.org/officeDocument/2006/relationships/image" Target="../media/image4.jpe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640099" y="-585409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6403340" y="645"/>
            <a:ext cx="6096000" cy="685735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523875" y="2165350"/>
            <a:ext cx="11144250" cy="11988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IN" altLang="zh-CN" sz="7200" b="1" i="1" u="sng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charset="0"/>
                <a:cs typeface="Algerian" panose="04020705040A02060702" charset="0"/>
                <a:sym typeface="+mn-lt"/>
              </a:rPr>
              <a:t>SMART AGRICULTURE</a:t>
            </a:r>
            <a:endParaRPr lang="en-IN" altLang="zh-CN" sz="7200" b="1" i="1" u="sng">
              <a:ln w="22225">
                <a:solidFill>
                  <a:schemeClr val="accent2"/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charset="0"/>
              <a:cs typeface="Algerian" panose="04020705040A02060702" charset="0"/>
              <a:sym typeface="+mn-lt"/>
            </a:endParaRPr>
          </a:p>
        </p:txBody>
      </p:sp>
      <p:sp>
        <p:nvSpPr>
          <p:cNvPr id="21" name="矩形 23"/>
          <p:cNvSpPr>
            <a:spLocks noChangeArrowheads="1"/>
          </p:cNvSpPr>
          <p:nvPr/>
        </p:nvSpPr>
        <p:spPr bwMode="auto">
          <a:xfrm>
            <a:off x="9712960" y="5424805"/>
            <a:ext cx="2625090" cy="132207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altLang="en-US" sz="4000" b="1" i="1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GROUP-2</a:t>
            </a:r>
            <a:endParaRPr lang="en-IN" altLang="en-US" sz="4000" b="1" i="1" dirty="0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pic>
        <p:nvPicPr>
          <p:cNvPr id="2" name="Picture 1" descr="nanhua-university-Chiayi-taiw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" y="5313680"/>
            <a:ext cx="1986280" cy="154432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1779905" y="4058285"/>
            <a:ext cx="75736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sz="3200" b="1">
                <a:latin typeface="Times New Roman" panose="02020603050405020304" charset="0"/>
                <a:cs typeface="Times New Roman" panose="02020603050405020304" charset="0"/>
              </a:rPr>
              <a:t>Submitted to: PROF. PAO-ANN HSIUNG.</a:t>
            </a:r>
            <a:endParaRPr lang="en-IN" altLang="en-US" sz="3200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2000" decel="48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52000" decel="4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961488" y="2110375"/>
            <a:ext cx="7066011" cy="2073804"/>
            <a:chOff x="6450489" y="2469109"/>
            <a:chExt cx="7066011" cy="2073804"/>
          </a:xfrm>
        </p:grpSpPr>
        <p:sp>
          <p:nvSpPr>
            <p:cNvPr id="10" name="文本框 9"/>
            <p:cNvSpPr txBox="1"/>
            <p:nvPr/>
          </p:nvSpPr>
          <p:spPr>
            <a:xfrm>
              <a:off x="7706444" y="2469109"/>
              <a:ext cx="5810056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With the introduction of agriculture mankind entered upon a long period of meanness, misery, and madness, from which they are only now being freed by the beneficent operation of the machine.</a:t>
              </a:r>
              <a:endParaRPr kumimoji="0" lang="zh-CN" altLang="en-US" sz="1800" b="0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7231539" y="2718202"/>
              <a:ext cx="180000" cy="180000"/>
            </a:xfrm>
            <a:prstGeom prst="ellipse">
              <a:avLst/>
            </a:prstGeom>
            <a:solidFill>
              <a:srgbClr val="4A72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6450489" y="3897291"/>
              <a:ext cx="180000" cy="180000"/>
            </a:xfrm>
            <a:prstGeom prst="ellipse">
              <a:avLst/>
            </a:prstGeom>
            <a:solidFill>
              <a:srgbClr val="4A72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912431" y="3897753"/>
              <a:ext cx="581005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1" u="none" strike="noStrike" kern="0" cap="none" spc="0" normalizeH="0" baseline="0" noProof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It's the embrace of corn-based ethanol that has driven up all food prices. It's not making agriculture more sustainable.</a:t>
              </a:r>
              <a:endParaRPr kumimoji="0" lang="zh-CN" altLang="en-US" sz="1800" b="0" i="1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-209566" y="-191208"/>
            <a:ext cx="3013842" cy="2947914"/>
          </a:xfrm>
          <a:prstGeom prst="ellipse">
            <a:avLst/>
          </a:prstGeom>
        </p:spPr>
      </p:pic>
      <p:pic>
        <p:nvPicPr>
          <p:cNvPr id="18" name="图片 17" descr="绿色水彩植物树叶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20820000">
            <a:off x="10362856" y="3563852"/>
            <a:ext cx="2180150" cy="3102064"/>
          </a:xfrm>
          <a:prstGeom prst="rect">
            <a:avLst/>
          </a:prstGeom>
        </p:spPr>
      </p:pic>
      <p:pic>
        <p:nvPicPr>
          <p:cNvPr id="3" name="Picture 2" descr="nanhua-university-Chiayi-taiwa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5651500"/>
            <a:ext cx="1219835" cy="12198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-209566" y="-191208"/>
            <a:ext cx="3013842" cy="2947914"/>
          </a:xfrm>
          <a:prstGeom prst="ellipse">
            <a:avLst/>
          </a:prstGeom>
        </p:spPr>
      </p:pic>
      <p:pic>
        <p:nvPicPr>
          <p:cNvPr id="18" name="图片 17" descr="绿色水彩植物树叶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20820000">
            <a:off x="10362856" y="3563852"/>
            <a:ext cx="2180150" cy="3102064"/>
          </a:xfrm>
          <a:prstGeom prst="rect">
            <a:avLst/>
          </a:prstGeom>
        </p:spPr>
      </p:pic>
      <p:pic>
        <p:nvPicPr>
          <p:cNvPr id="3" name="Picture 2" descr="nanhua-university-Chiayi-taiwa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5651500"/>
            <a:ext cx="1219835" cy="121983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2988310" y="581660"/>
            <a:ext cx="75806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sz="3600" b="1" i="1" u="sng">
                <a:solidFill>
                  <a:schemeClr val="accent6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FUNCTION OF INDIVIDUAL COMPONENTS</a:t>
            </a:r>
            <a:endParaRPr lang="en-IN" altLang="en-US" sz="3600" b="1" i="1" u="sng">
              <a:solidFill>
                <a:schemeClr val="accent6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193925" y="2498725"/>
            <a:ext cx="96551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</a:rPr>
              <a:t>1.</a:t>
            </a:r>
            <a:r>
              <a:rPr lang="en-IN" altLang="en-US"/>
              <a:t> </a:t>
            </a:r>
            <a:r>
              <a:rPr lang="en-IN" altLang="en-US" b="1" u="sng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SENSORS</a:t>
            </a:r>
            <a:r>
              <a:rPr lang="en-IN" altLang="en-US"/>
              <a:t>: </a:t>
            </a:r>
            <a:r>
              <a:rPr lang="en-IN" altLang="en-US" i="1"/>
              <a:t>It is used to send the data to the board after fixed interval of time</a:t>
            </a:r>
            <a:r>
              <a:rPr lang="en-IN" altLang="en-US"/>
              <a:t>.</a:t>
            </a:r>
            <a:endParaRPr lang="en-IN" altLang="en-US"/>
          </a:p>
          <a:p>
            <a:endParaRPr lang="en-IN" altLang="en-US"/>
          </a:p>
          <a:p>
            <a:r>
              <a:rPr lang="en-IN" altLang="en-US"/>
              <a:t>The different types of sensors used in this projects are as follows:</a:t>
            </a:r>
            <a:endParaRPr lang="en-IN" altLang="en-US"/>
          </a:p>
          <a:p>
            <a:endParaRPr lang="en-IN" altLang="en-US"/>
          </a:p>
          <a:p>
            <a:pPr marL="342900" indent="-342900">
              <a:buFont typeface="+mj-lt"/>
              <a:buAutoNum type="alphaLcParenR"/>
            </a:pPr>
            <a:r>
              <a:rPr lang="en-IN" altLang="en-US" b="1" u="sng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Temperature and humidity sensor(DHT-22)</a:t>
            </a:r>
            <a:r>
              <a:rPr lang="en-IN" altLang="en-US"/>
              <a:t>:</a:t>
            </a:r>
            <a:endParaRPr lang="en-IN" altLang="en-US"/>
          </a:p>
          <a:p>
            <a:pPr indent="0">
              <a:buFont typeface="+mj-lt"/>
              <a:buNone/>
            </a:pPr>
            <a:endParaRPr lang="en-IN" altLang="en-US"/>
          </a:p>
          <a:p>
            <a:pPr indent="0">
              <a:buFont typeface="+mj-lt"/>
              <a:buNone/>
            </a:pPr>
            <a:endParaRPr lang="en-IN" altLang="en-US"/>
          </a:p>
        </p:txBody>
      </p:sp>
      <p:pic>
        <p:nvPicPr>
          <p:cNvPr id="6" name="Picture 5" descr="dht22-digital-temperature-and-humidity-sensor-500x50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0135" y="4217670"/>
            <a:ext cx="3477260" cy="24942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-209566" y="-191208"/>
            <a:ext cx="3013842" cy="2947914"/>
          </a:xfrm>
          <a:prstGeom prst="ellipse">
            <a:avLst/>
          </a:prstGeom>
        </p:spPr>
      </p:pic>
      <p:pic>
        <p:nvPicPr>
          <p:cNvPr id="18" name="图片 17" descr="绿色水彩植物树叶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20820000">
            <a:off x="10362856" y="3563852"/>
            <a:ext cx="2180150" cy="3102064"/>
          </a:xfrm>
          <a:prstGeom prst="rect">
            <a:avLst/>
          </a:prstGeom>
        </p:spPr>
      </p:pic>
      <p:pic>
        <p:nvPicPr>
          <p:cNvPr id="3" name="Picture 2" descr="nanhua-university-Chiayi-taiwa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5651500"/>
            <a:ext cx="1219835" cy="121983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498725" y="59690"/>
            <a:ext cx="96551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IN" altLang="en-US"/>
          </a:p>
          <a:p>
            <a:endParaRPr lang="en-IN" altLang="en-US"/>
          </a:p>
          <a:p>
            <a:pPr indent="0">
              <a:buFont typeface="+mj-lt"/>
              <a:buNone/>
            </a:pPr>
            <a:r>
              <a:rPr lang="en-IN" altLang="en-US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b)   </a:t>
            </a:r>
            <a:r>
              <a:rPr lang="en-IN" altLang="en-US" b="1" u="sng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Light intensity sensor</a:t>
            </a:r>
            <a:r>
              <a:rPr lang="en-IN" altLang="en-US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 :</a:t>
            </a:r>
            <a:endParaRPr lang="en-IN" altLang="en-US"/>
          </a:p>
          <a:p>
            <a:pPr indent="0">
              <a:buFont typeface="+mj-lt"/>
              <a:buNone/>
            </a:pPr>
            <a:endParaRPr lang="en-IN" altLang="en-US"/>
          </a:p>
          <a:p>
            <a:pPr indent="0">
              <a:buFont typeface="+mj-lt"/>
              <a:buNone/>
            </a:pPr>
            <a:endParaRPr lang="en-IN" altLang="en-US"/>
          </a:p>
        </p:txBody>
      </p:sp>
      <p:pic>
        <p:nvPicPr>
          <p:cNvPr id="2" name="Picture 1" descr="39d301bc-dee3-4594-9c4f-9514a724e38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329170" y="-338455"/>
            <a:ext cx="2472055" cy="3717290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2696210" y="4318000"/>
            <a:ext cx="21151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Times New Roman" panose="02020603050405020304" charset="0"/>
                <a:cs typeface="Times New Roman" panose="02020603050405020304" charset="0"/>
              </a:rPr>
              <a:t>c) </a:t>
            </a:r>
            <a:r>
              <a:rPr lang="en-IN" altLang="en-US" b="1" u="sng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Times New Roman" panose="02020603050405020304" charset="0"/>
                <a:cs typeface="Times New Roman" panose="02020603050405020304" charset="0"/>
              </a:rPr>
              <a:t> Moisture sensor</a:t>
            </a:r>
            <a:r>
              <a:rPr lang="en-IN" altLang="en-US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Times New Roman" panose="02020603050405020304" charset="0"/>
                <a:cs typeface="Times New Roman" panose="02020603050405020304" charset="0"/>
              </a:rPr>
              <a:t>:</a:t>
            </a:r>
            <a:endParaRPr lang="en-IN" altLang="en-US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8" name="Picture 7" descr="temperature-humidity-sensor-metal-stainless-steel-protective-cover-house-cable-for-sht10-sht11-sht21-sht71-sht7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4995" y="3358515"/>
            <a:ext cx="3908425" cy="2634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9745345" y="4901565"/>
            <a:ext cx="2112010" cy="1763395"/>
          </a:xfrm>
          <a:prstGeom prst="ellipse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57150" y="78105"/>
            <a:ext cx="11920855" cy="6185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IN" altLang="en-US" b="1">
                <a:latin typeface="Times New Roman" panose="02020603050405020304" charset="0"/>
                <a:cs typeface="Times New Roman" panose="02020603050405020304" charset="0"/>
              </a:rPr>
              <a:t>2. </a:t>
            </a:r>
            <a:r>
              <a:rPr lang="en-IN" altLang="en-US" b="1" u="sng">
                <a:latin typeface="Times New Roman" panose="02020603050405020304" charset="0"/>
                <a:cs typeface="Times New Roman" panose="02020603050405020304" charset="0"/>
              </a:rPr>
              <a:t>ESP-8266 BOARD:</a:t>
            </a:r>
            <a:endParaRPr lang="en-IN" altLang="en-US" b="1" u="sng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 b="1" u="sng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 b="1" u="sng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 b="1" u="sng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 b="1" u="sng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 b="1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l">
              <a:buAutoNum type="arabicPeriod"/>
            </a:pP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l">
              <a:buAutoNum type="arabicPeriod"/>
            </a:pP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l">
              <a:buAutoNum type="arabicPeriod"/>
            </a:pP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l">
              <a:buAutoNum type="arabicPeriod"/>
            </a:pP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indent="0" algn="l">
              <a:buNone/>
            </a:pP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l">
              <a:buAutoNum type="arabicPeriod"/>
            </a:pPr>
            <a:r>
              <a:rPr lang="en-IN" altLang="en-US">
                <a:latin typeface="Times New Roman" panose="02020603050405020304" charset="0"/>
                <a:cs typeface="Times New Roman" panose="02020603050405020304" charset="0"/>
              </a:rPr>
              <a:t>The ESP8266 is a low-cost Wi-Fi microchip with full TCP/IP stack and microcontroller capability produced by manufacturer Espressif Systems in Shanghai, China. ... This small module allows microcontrollers to connect to a Wi-Fi network and make simple TCP/IP connections using Hayes-style commands.</a:t>
            </a: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l">
              <a:buAutoNum type="arabicPeriod"/>
            </a:pPr>
            <a:r>
              <a:rPr lang="en-IN" altLang="en-US">
                <a:latin typeface="Times New Roman" panose="02020603050405020304" charset="0"/>
                <a:cs typeface="Times New Roman" panose="02020603050405020304" charset="0"/>
              </a:rPr>
              <a:t>Input: 16 GPIO pins</a:t>
            </a: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l">
              <a:buAutoNum type="arabicPeriod"/>
            </a:pPr>
            <a:r>
              <a:rPr lang="en-IN" altLang="en-US">
                <a:latin typeface="Times New Roman" panose="02020603050405020304" charset="0"/>
                <a:cs typeface="Times New Roman" panose="02020603050405020304" charset="0"/>
              </a:rPr>
              <a:t>Type: 32-bit microcontroller</a:t>
            </a: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l">
              <a:buAutoNum type="arabicPeriod"/>
            </a:pPr>
            <a:r>
              <a:rPr lang="en-IN" altLang="en-US">
                <a:latin typeface="Times New Roman" panose="02020603050405020304" charset="0"/>
                <a:cs typeface="Times New Roman" panose="02020603050405020304" charset="0"/>
              </a:rPr>
              <a:t>Manufacturer: Espressif Systems</a:t>
            </a: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l">
              <a:buAutoNum type="arabicPeriod"/>
            </a:pPr>
            <a:r>
              <a:rPr lang="en-IN" altLang="en-US">
                <a:latin typeface="Times New Roman" panose="02020603050405020304" charset="0"/>
                <a:cs typeface="Times New Roman" panose="02020603050405020304" charset="0"/>
              </a:rPr>
              <a:t>Memory: 32 KiB instruction, 80 KiB user data</a:t>
            </a: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Picture 2" descr="nanhua-university-Chiayi-taiwa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5432425"/>
            <a:ext cx="1368425" cy="1368425"/>
          </a:xfrm>
          <a:prstGeom prst="rect">
            <a:avLst/>
          </a:prstGeom>
        </p:spPr>
      </p:pic>
      <p:pic>
        <p:nvPicPr>
          <p:cNvPr id="5" name="Picture 4" descr="esp8622-dev-boar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180" y="333375"/>
            <a:ext cx="3785870" cy="2839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9745345" y="4901565"/>
            <a:ext cx="2112010" cy="1763395"/>
          </a:xfrm>
          <a:prstGeom prst="ellipse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57150" y="78105"/>
            <a:ext cx="119208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IN" altLang="en-US">
                <a:latin typeface="Times New Roman" panose="02020603050405020304" charset="0"/>
                <a:cs typeface="Times New Roman" panose="02020603050405020304" charset="0"/>
              </a:rPr>
              <a:t>3. </a:t>
            </a:r>
            <a:r>
              <a:rPr lang="en-IN" altLang="en-US" b="1" u="sng">
                <a:latin typeface="Times New Roman" panose="02020603050405020304" charset="0"/>
                <a:cs typeface="Times New Roman" panose="02020603050405020304" charset="0"/>
              </a:rPr>
              <a:t>ARDUINO UNO:</a:t>
            </a:r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Picture 2" descr="nanhua-university-Chiayi-taiwa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5432425"/>
            <a:ext cx="1368425" cy="1368425"/>
          </a:xfrm>
          <a:prstGeom prst="rect">
            <a:avLst/>
          </a:prstGeom>
        </p:spPr>
      </p:pic>
      <p:pic>
        <p:nvPicPr>
          <p:cNvPr id="4" name="Picture 3" descr="4622_large_arduino_uno_main_boar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915" y="-55880"/>
            <a:ext cx="4154170" cy="415417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084580" y="4233545"/>
            <a:ext cx="95745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The Arduino Uno is a microcontroller board based on the ATmega328. It has 20 digital input/output pins (of which 6 can be used as PWM outputs and 6 can be used as analog inputs), a 16 MHz resonator, a USB connection, a power jack, an in-circuit system programming (ICSP) header, and a reset button.</a:t>
            </a:r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-76232" y="-141824"/>
            <a:ext cx="3331168" cy="2781524"/>
          </a:xfrm>
          <a:prstGeom prst="ellipse">
            <a:avLst/>
          </a:prstGeom>
        </p:spPr>
      </p:pic>
      <p:pic>
        <p:nvPicPr>
          <p:cNvPr id="3" name="Picture 2" descr="nanhua-university-Chiayi-taiwa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" y="5393690"/>
            <a:ext cx="1456690" cy="145669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3498215" y="855345"/>
            <a:ext cx="71386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3600" b="1" i="1">
                <a:solidFill>
                  <a:schemeClr val="accent6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CIRCUIT DESIGN</a:t>
            </a:r>
            <a:endParaRPr lang="en-IN" altLang="en-US" sz="3600" b="1" i="1">
              <a:solidFill>
                <a:schemeClr val="accent6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Picture 4" descr="WhatsApp Image 2019-12-26 at 10.32.49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915" y="1574800"/>
            <a:ext cx="8754110" cy="49085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anhua-university-Chiayi-taiwa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5393690"/>
            <a:ext cx="1456690" cy="145669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3744595" y="346710"/>
            <a:ext cx="73513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3600" b="1" i="1">
                <a:solidFill>
                  <a:schemeClr val="accent6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CODE SNIPPET FOR ARDUINO</a:t>
            </a:r>
            <a:endParaRPr lang="en-IN" altLang="en-US" sz="3600" b="1" i="1">
              <a:solidFill>
                <a:schemeClr val="accent6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0" y="1252855"/>
            <a:ext cx="5727700" cy="52063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00" y="1252855"/>
            <a:ext cx="5934710" cy="5206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7450" y="1395095"/>
            <a:ext cx="4845685" cy="54749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400" y="1381125"/>
            <a:ext cx="4858385" cy="548894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2907665" y="196215"/>
            <a:ext cx="77736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3600" b="1" i="1">
                <a:solidFill>
                  <a:schemeClr val="accent6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CODE SNIPPET FOR ESP-8266</a:t>
            </a:r>
            <a:endParaRPr lang="en-IN" altLang="en-US" sz="3600" b="1" i="1">
              <a:solidFill>
                <a:schemeClr val="accent6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rcRect t="6278"/>
          <a:stretch>
            <a:fillRect/>
          </a:stretch>
        </p:blipFill>
        <p:spPr>
          <a:xfrm>
            <a:off x="540385" y="1181100"/>
            <a:ext cx="9696450" cy="516636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3083560" y="535940"/>
            <a:ext cx="44932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sz="3600" b="1" i="1">
                <a:solidFill>
                  <a:schemeClr val="accent6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DATABASE</a:t>
            </a:r>
            <a:endParaRPr lang="en-IN" altLang="en-US" sz="3600" b="1" i="1">
              <a:solidFill>
                <a:schemeClr val="accent6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222375" y="1499870"/>
            <a:ext cx="1180592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sz="9600" b="1" i="1">
                <a:solidFill>
                  <a:schemeClr val="accent6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LIVE DEMO</a:t>
            </a:r>
            <a:endParaRPr lang="en-IN" altLang="en-US" sz="9600" b="1" i="1">
              <a:solidFill>
                <a:schemeClr val="accent6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640099" y="-585409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6324600" y="645"/>
            <a:ext cx="6096000" cy="685735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358992" y="228330"/>
            <a:ext cx="9474200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IN" altLang="zh-CN" sz="6000" b="1" i="1" u="sng">
                <a:solidFill>
                  <a:schemeClr val="accent6"/>
                </a:soli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charset="0"/>
                <a:cs typeface="Algerian" panose="04020705040A02060702" charset="0"/>
                <a:sym typeface="+mn-lt"/>
              </a:rPr>
              <a:t>GROUP MEMBERS</a:t>
            </a:r>
            <a:endParaRPr lang="en-IN" altLang="zh-CN" sz="6000" b="1" i="1" u="sng">
              <a:solidFill>
                <a:schemeClr val="accent6"/>
              </a:solidFill>
              <a:effectLst>
                <a:reflection blurRad="6350" stA="53000" endA="300" endPos="35500" dir="5400000" sy="-90000" algn="bl" rotWithShape="0"/>
              </a:effectLst>
              <a:latin typeface="Algerian" panose="04020705040A02060702" charset="0"/>
              <a:cs typeface="Algerian" panose="04020705040A02060702" charset="0"/>
              <a:sym typeface="+mn-lt"/>
            </a:endParaRPr>
          </a:p>
        </p:txBody>
      </p:sp>
      <p:graphicFrame>
        <p:nvGraphicFramePr>
          <p:cNvPr id="2" name="Table 1"/>
          <p:cNvGraphicFramePr/>
          <p:nvPr/>
        </p:nvGraphicFramePr>
        <p:xfrm>
          <a:off x="1071245" y="1754505"/>
          <a:ext cx="8758555" cy="30143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9095"/>
                <a:gridCol w="2707005"/>
                <a:gridCol w="3132455"/>
              </a:tblGrid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SL NO.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STUDENT ID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NAME</a:t>
                      </a:r>
                      <a:endParaRPr lang="en-IN" altLang="en-US"/>
                    </a:p>
                  </a:txBody>
                  <a:tcPr/>
                </a:tc>
              </a:tr>
              <a:tr h="45402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1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10624402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SHASHWATA MUKHERJEE</a:t>
                      </a:r>
                      <a:endParaRPr lang="en-IN" altLang="en-US"/>
                    </a:p>
                  </a:txBody>
                  <a:tcPr anchor="ctr" anchorCtr="0"/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2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10624403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BEDABRATA BORA</a:t>
                      </a:r>
                      <a:endParaRPr lang="en-IN" altLang="en-US"/>
                    </a:p>
                  </a:txBody>
                  <a:tcPr anchor="ctr" anchorCtr="0"/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3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10624413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PRAKHAR AWASTHI</a:t>
                      </a:r>
                      <a:endParaRPr lang="en-IN" altLang="en-US"/>
                    </a:p>
                  </a:txBody>
                  <a:tcPr anchor="ctr" anchorCtr="0"/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4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10624414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ADITYA GUPTA</a:t>
                      </a:r>
                      <a:endParaRPr lang="en-IN" altLang="en-US"/>
                    </a:p>
                  </a:txBody>
                  <a:tcPr anchor="ctr" anchorCtr="0"/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5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10624417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SHRAWANI SINGH</a:t>
                      </a:r>
                      <a:endParaRPr lang="en-IN" altLang="en-US"/>
                    </a:p>
                  </a:txBody>
                  <a:tcPr anchor="ctr" anchorCtr="0"/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6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10624422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PRIYANKA RAJ</a:t>
                      </a:r>
                      <a:endParaRPr lang="en-IN" altLang="en-US"/>
                    </a:p>
                  </a:txBody>
                  <a:tcPr anchor="ctr" anchorCtr="0"/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7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10624445</a:t>
                      </a:r>
                      <a:endParaRPr lang="en-I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/>
                        <a:t>SATYAM SHAH</a:t>
                      </a:r>
                      <a:endParaRPr lang="en-IN" altLang="en-US"/>
                    </a:p>
                  </a:txBody>
                  <a:tcPr anchor="ctr" anchorCtr="0"/>
                </a:tc>
              </a:tr>
            </a:tbl>
          </a:graphicData>
        </a:graphic>
      </p:graphicFrame>
      <p:pic>
        <p:nvPicPr>
          <p:cNvPr id="3" name="Picture 2" descr="nanhua-university-Chiayi-taiw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10" y="5353050"/>
            <a:ext cx="1645920" cy="150495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483995" y="5353050"/>
            <a:ext cx="1009650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800" b="1" u="sng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DEPARTMENT</a:t>
            </a:r>
            <a:r>
              <a:rPr lang="en-IN" altLang="en-US" sz="2800" u="sng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:</a:t>
            </a:r>
            <a:r>
              <a:rPr lang="en-IN" altLang="en-US" sz="2800"/>
              <a:t> </a:t>
            </a:r>
            <a:r>
              <a:rPr lang="en-IN" altLang="en-US" sz="28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COMPUTER SCIENCE AND </a:t>
            </a:r>
            <a:endParaRPr lang="en-IN" altLang="en-US" sz="28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r>
              <a:rPr lang="en-IN" altLang="en-US" sz="28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</a:rPr>
              <a:t>                       INFORMATION ENGINEERING.</a:t>
            </a:r>
            <a:endParaRPr lang="en-IN" altLang="en-US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</a:endParaRPr>
          </a:p>
          <a:p>
            <a:pPr algn="ctr"/>
            <a:r>
              <a:rPr lang="en-IN" altLang="en-US" sz="28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NANHUA UNIVERSITY,TAIWAN</a:t>
            </a:r>
            <a:endParaRPr lang="en-IN" altLang="en-US" sz="28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2000" decel="48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52000" decel="4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1075183" y="-367407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7616209" y="24166"/>
            <a:ext cx="6096000" cy="6857355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2926715" y="2769870"/>
            <a:ext cx="6093460" cy="1598970"/>
            <a:chOff x="3887787" y="3065403"/>
            <a:chExt cx="4835763" cy="1599051"/>
          </a:xfrm>
        </p:grpSpPr>
        <p:sp>
          <p:nvSpPr>
            <p:cNvPr id="19" name="文本框 19"/>
            <p:cNvSpPr txBox="1"/>
            <p:nvPr/>
          </p:nvSpPr>
          <p:spPr>
            <a:xfrm>
              <a:off x="6611854" y="3065403"/>
              <a:ext cx="1964690" cy="3988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I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FOUR</a:t>
              </a:r>
              <a:endParaRPr kumimoji="0" lang="en-I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20"/>
            <p:cNvSpPr txBox="1"/>
            <p:nvPr/>
          </p:nvSpPr>
          <p:spPr>
            <a:xfrm>
              <a:off x="3887787" y="3465513"/>
              <a:ext cx="4835763" cy="11989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R="0" lvl="0" indent="0" algn="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600" b="0" i="0" u="none" strike="noStrike" cap="none" spc="0" normalizeH="0" baseline="0">
                  <a:ln>
                    <a:noFill/>
                  </a:ln>
                  <a:solidFill>
                    <a:srgbClr val="3E594F"/>
                  </a:solidFill>
                  <a:effectLst/>
                  <a:uLnTx/>
                  <a:uFillTx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IN" altLang="zh-CN" b="1" i="1" dirty="0"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WHAT WE GET TO LEARN IN THIS PROJECT.</a:t>
              </a:r>
              <a:endParaRPr lang="en-IN" altLang="zh-CN" b="1" i="1" dirty="0"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996565" y="4602513"/>
            <a:ext cx="1060232" cy="180000"/>
            <a:chOff x="7516312" y="4203048"/>
            <a:chExt cx="1060232" cy="180000"/>
          </a:xfrm>
        </p:grpSpPr>
        <p:sp>
          <p:nvSpPr>
            <p:cNvPr id="22" name="等腰三角形 4"/>
            <p:cNvSpPr/>
            <p:nvPr/>
          </p:nvSpPr>
          <p:spPr>
            <a:xfrm>
              <a:off x="8396544" y="4203048"/>
              <a:ext cx="180000" cy="180000"/>
            </a:xfrm>
            <a:prstGeom prst="ellipse">
              <a:avLst/>
            </a:prstGeom>
            <a:solidFill>
              <a:srgbClr val="E3E1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等腰三角形 4"/>
            <p:cNvSpPr/>
            <p:nvPr/>
          </p:nvSpPr>
          <p:spPr>
            <a:xfrm>
              <a:off x="7956428" y="4203048"/>
              <a:ext cx="180000" cy="180000"/>
            </a:xfrm>
            <a:prstGeom prst="ellipse">
              <a:avLst/>
            </a:prstGeom>
            <a:solidFill>
              <a:srgbClr val="729F7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等腰三角形 4"/>
            <p:cNvSpPr/>
            <p:nvPr/>
          </p:nvSpPr>
          <p:spPr>
            <a:xfrm>
              <a:off x="7516312" y="4203048"/>
              <a:ext cx="180000" cy="180000"/>
            </a:xfrm>
            <a:prstGeom prst="ellipse">
              <a:avLst/>
            </a:prstGeom>
            <a:solidFill>
              <a:srgbClr val="4A72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2" name="Picture 1" descr="nanhua-university-Chiayi-taiw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815" y="5547360"/>
            <a:ext cx="1248410" cy="1248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8578454" y="3401712"/>
            <a:ext cx="30853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728918" y="6114331"/>
            <a:ext cx="30853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8578454" y="6095281"/>
            <a:ext cx="30853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pic>
        <p:nvPicPr>
          <p:cNvPr id="56" name="图片 55" descr="绿色水彩植物树叶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20820000">
            <a:off x="365998" y="527687"/>
            <a:ext cx="3160778" cy="4497366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3065780" y="1093470"/>
            <a:ext cx="8598535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sz="2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1</a:t>
            </a:r>
            <a:r>
              <a:rPr lang="en-IN" altLang="en-US" sz="2000">
                <a:latin typeface="Times New Roman" panose="02020603050405020304" charset="0"/>
                <a:cs typeface="Times New Roman" panose="02020603050405020304" charset="0"/>
              </a:rPr>
              <a:t>. We learnt about different types of sensors and their working.</a:t>
            </a:r>
            <a:endParaRPr lang="en-I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ctr"/>
            <a:endParaRPr lang="en-I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ctr"/>
            <a:r>
              <a:rPr lang="en-IN" altLang="en-US" sz="2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2.</a:t>
            </a:r>
            <a:r>
              <a:rPr lang="en-IN" altLang="en-US" sz="2000">
                <a:latin typeface="Times New Roman" panose="02020603050405020304" charset="0"/>
                <a:cs typeface="Times New Roman" panose="02020603050405020304" charset="0"/>
              </a:rPr>
              <a:t> We learnt about many boards in the process which included ESP-8266,Adruino         Uno and LinkIt 7697.</a:t>
            </a:r>
            <a:endParaRPr lang="en-I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ctr"/>
            <a:endParaRPr lang="en-I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ctr"/>
            <a:r>
              <a:rPr lang="en-IN" altLang="en-US" sz="2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3. </a:t>
            </a:r>
            <a:r>
              <a:rPr lang="en-IN" altLang="en-US" sz="2000">
                <a:latin typeface="Times New Roman" panose="02020603050405020304" charset="0"/>
                <a:cs typeface="Times New Roman" panose="02020603050405020304" charset="0"/>
              </a:rPr>
              <a:t>This project is incorporated into the LinkIt 7697 board after the failure of the  </a:t>
            </a:r>
            <a:r>
              <a:rPr lang="en-IN" alt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ESP-8266 and Adruino Uno boards.</a:t>
            </a:r>
            <a:endParaRPr lang="en-IN" alt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algn="ctr"/>
            <a:endParaRPr lang="en-I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ctr"/>
            <a:r>
              <a:rPr lang="en-IN" altLang="en-US" sz="2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4. </a:t>
            </a:r>
            <a:r>
              <a:rPr lang="en-IN" altLang="en-US" sz="2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W</a:t>
            </a:r>
            <a:r>
              <a:rPr lang="en-IN" altLang="en-US" sz="2000">
                <a:latin typeface="Times New Roman" panose="02020603050405020304" charset="0"/>
                <a:cs typeface="Times New Roman" panose="02020603050405020304" charset="0"/>
              </a:rPr>
              <a:t>e explored different types of clouds use to store &amp; manipulate data from the sensors E.g. thingspeak, aws (amazon web services), mcs (mediatek cloud sandbox). </a:t>
            </a:r>
            <a:endParaRPr lang="en-I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ctr"/>
            <a:endParaRPr lang="en-I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ctr"/>
            <a:r>
              <a:rPr lang="en-IN" altLang="en-US" sz="2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5. </a:t>
            </a:r>
            <a:r>
              <a:rPr lang="en-IN" altLang="en-US" sz="2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L</a:t>
            </a:r>
            <a:r>
              <a:rPr lang="en-IN" altLang="en-US" sz="2000">
                <a:latin typeface="Times New Roman" panose="02020603050405020304" charset="0"/>
                <a:cs typeface="Times New Roman" panose="02020603050405020304" charset="0"/>
              </a:rPr>
              <a:t>ast but not the least, we learnt to integrate our project with the app and website.</a:t>
            </a:r>
            <a:endParaRPr lang="en-I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Picture 2" descr="nanhua-university-Chiayi-taiwa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70" y="5655310"/>
            <a:ext cx="1223645" cy="12236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640099" y="-585409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6324600" y="645"/>
            <a:ext cx="6096000" cy="685735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817337" y="2862945"/>
            <a:ext cx="947420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700">
                <a:solidFill>
                  <a:srgbClr val="3E594F"/>
                </a:solidFill>
                <a:cs typeface="+mn-ea"/>
                <a:sym typeface="+mn-lt"/>
              </a:rPr>
              <a:t>THANKS FOR LISTENING</a:t>
            </a:r>
            <a:endParaRPr lang="zh-CN" altLang="en-US" sz="5700">
              <a:solidFill>
                <a:srgbClr val="3E594F"/>
              </a:solidFill>
              <a:cs typeface="+mn-ea"/>
              <a:sym typeface="+mn-lt"/>
            </a:endParaRPr>
          </a:p>
        </p:txBody>
      </p:sp>
      <p:pic>
        <p:nvPicPr>
          <p:cNvPr id="2" name="Picture 1" descr="nanhua-university-Chiayi-taiw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245" y="5720080"/>
            <a:ext cx="1050290" cy="1050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2000" decel="48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52000" decel="4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1075183" y="-380107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7362656" y="5712"/>
            <a:ext cx="6059636" cy="6857355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1922549" y="2987040"/>
            <a:ext cx="3230880" cy="534015"/>
            <a:chOff x="6261016" y="2003596"/>
            <a:chExt cx="3230880" cy="534015"/>
          </a:xfrm>
        </p:grpSpPr>
        <p:sp>
          <p:nvSpPr>
            <p:cNvPr id="19" name="文本框 18"/>
            <p:cNvSpPr txBox="1"/>
            <p:nvPr/>
          </p:nvSpPr>
          <p:spPr>
            <a:xfrm>
              <a:off x="6809021" y="2003596"/>
              <a:ext cx="268287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lang="en-I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INTRODUCTION</a:t>
              </a:r>
              <a:endParaRPr lang="en-I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6261016" y="2014391"/>
              <a:ext cx="6927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703023" y="2987040"/>
            <a:ext cx="3230880" cy="534015"/>
            <a:chOff x="6261016" y="2992291"/>
            <a:chExt cx="3230880" cy="534015"/>
          </a:xfrm>
        </p:grpSpPr>
        <p:sp>
          <p:nvSpPr>
            <p:cNvPr id="22" name="文本框 21"/>
            <p:cNvSpPr txBox="1"/>
            <p:nvPr/>
          </p:nvSpPr>
          <p:spPr>
            <a:xfrm>
              <a:off x="6809021" y="2992291"/>
              <a:ext cx="268287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lang="en-I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FUNCTIONS</a:t>
              </a:r>
              <a:endParaRPr lang="en-I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261016" y="3003086"/>
              <a:ext cx="6927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74799" y="3908412"/>
            <a:ext cx="3230880" cy="1198880"/>
            <a:chOff x="6261016" y="4035596"/>
            <a:chExt cx="3230880" cy="1198880"/>
          </a:xfrm>
        </p:grpSpPr>
        <p:sp>
          <p:nvSpPr>
            <p:cNvPr id="25" name="文本框 24"/>
            <p:cNvSpPr txBox="1"/>
            <p:nvPr/>
          </p:nvSpPr>
          <p:spPr>
            <a:xfrm>
              <a:off x="6809021" y="4035596"/>
              <a:ext cx="2682875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lang="en-I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PORTION DONE AND STILL ON       PROCESS</a:t>
              </a:r>
              <a:endParaRPr lang="en-I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6261016" y="4046391"/>
              <a:ext cx="6927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</a:t>
              </a:r>
              <a:endPara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655273" y="3908412"/>
            <a:ext cx="3230880" cy="1198880"/>
            <a:chOff x="6261016" y="5078266"/>
            <a:chExt cx="3230880" cy="1198880"/>
          </a:xfrm>
        </p:grpSpPr>
        <p:sp>
          <p:nvSpPr>
            <p:cNvPr id="28" name="文本框 27"/>
            <p:cNvSpPr txBox="1"/>
            <p:nvPr/>
          </p:nvSpPr>
          <p:spPr>
            <a:xfrm>
              <a:off x="6261016" y="5089061"/>
              <a:ext cx="6927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</a:t>
              </a:r>
              <a:endPara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809021" y="5078266"/>
              <a:ext cx="2682875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lang="en-I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WHAT WE GET TO LEARN IN THIS PROJECT?</a:t>
              </a:r>
              <a:endParaRPr lang="en-I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 rot="16200000">
            <a:off x="5793105" y="198120"/>
            <a:ext cx="859790" cy="33261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>
                <a:solidFill>
                  <a:srgbClr val="3E594F"/>
                </a:solidFill>
                <a:cs typeface="+mn-ea"/>
                <a:sym typeface="+mn-lt"/>
              </a:rPr>
              <a:t>CONTENTS</a:t>
            </a:r>
            <a:endParaRPr lang="zh-CN" altLang="en-US" sz="4400">
              <a:solidFill>
                <a:srgbClr val="3E594F"/>
              </a:solidFill>
              <a:cs typeface="+mn-ea"/>
              <a:sym typeface="+mn-lt"/>
            </a:endParaRPr>
          </a:p>
        </p:txBody>
      </p:sp>
      <p:pic>
        <p:nvPicPr>
          <p:cNvPr id="2" name="Picture 1" descr="nanhua-university-Chiayi-taiw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05" y="5477510"/>
            <a:ext cx="1304290" cy="130429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3076575" y="451675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1075183" y="-367407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7616209" y="24166"/>
            <a:ext cx="6096000" cy="6857355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3042414" y="2770178"/>
            <a:ext cx="5260449" cy="1229420"/>
            <a:chOff x="3463101" y="3065403"/>
            <a:chExt cx="5260449" cy="1229420"/>
          </a:xfrm>
        </p:grpSpPr>
        <p:sp>
          <p:nvSpPr>
            <p:cNvPr id="19" name="文本框 19"/>
            <p:cNvSpPr txBox="1"/>
            <p:nvPr/>
          </p:nvSpPr>
          <p:spPr>
            <a:xfrm>
              <a:off x="6758860" y="3065403"/>
              <a:ext cx="19646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PART ONE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20"/>
            <p:cNvSpPr txBox="1"/>
            <p:nvPr/>
          </p:nvSpPr>
          <p:spPr>
            <a:xfrm>
              <a:off x="3463101" y="3464878"/>
              <a:ext cx="5260449" cy="82994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IN" altLang="zh-CN" sz="4800" b="1" i="1" u="none" strike="noStrike" kern="1200" cap="none" spc="0" normalizeH="0" baseline="0" noProof="0" dirty="0">
                  <a:ln>
                    <a:noFill/>
                  </a:ln>
                  <a:solidFill>
                    <a:srgbClr val="3E594F"/>
                  </a:solidFill>
                  <a:effectLst/>
                  <a:uLnTx/>
                  <a:uFillTx/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INTRODUCTION</a:t>
              </a:r>
              <a:endParaRPr kumimoji="0" lang="en-IN" altLang="zh-CN" sz="4800" b="1" i="1" u="none" strike="noStrike" kern="1200" cap="none" spc="0" normalizeH="0" baseline="0" noProof="0" dirty="0">
                <a:ln>
                  <a:noFill/>
                </a:ln>
                <a:solidFill>
                  <a:srgbClr val="3E594F"/>
                </a:solidFill>
                <a:effectLst/>
                <a:uLnTx/>
                <a:uFillTx/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095625" y="4003073"/>
            <a:ext cx="1060232" cy="180000"/>
            <a:chOff x="7516312" y="4203048"/>
            <a:chExt cx="1060232" cy="180000"/>
          </a:xfrm>
        </p:grpSpPr>
        <p:sp>
          <p:nvSpPr>
            <p:cNvPr id="22" name="等腰三角形 4"/>
            <p:cNvSpPr/>
            <p:nvPr/>
          </p:nvSpPr>
          <p:spPr>
            <a:xfrm>
              <a:off x="8396544" y="4203048"/>
              <a:ext cx="180000" cy="180000"/>
            </a:xfrm>
            <a:prstGeom prst="ellipse">
              <a:avLst/>
            </a:prstGeom>
            <a:solidFill>
              <a:srgbClr val="E3E1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等腰三角形 4"/>
            <p:cNvSpPr/>
            <p:nvPr/>
          </p:nvSpPr>
          <p:spPr>
            <a:xfrm>
              <a:off x="7956428" y="4203048"/>
              <a:ext cx="180000" cy="180000"/>
            </a:xfrm>
            <a:prstGeom prst="ellipse">
              <a:avLst/>
            </a:prstGeom>
            <a:solidFill>
              <a:srgbClr val="729F7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等腰三角形 4"/>
            <p:cNvSpPr/>
            <p:nvPr/>
          </p:nvSpPr>
          <p:spPr>
            <a:xfrm>
              <a:off x="7516312" y="4203048"/>
              <a:ext cx="180000" cy="180000"/>
            </a:xfrm>
            <a:prstGeom prst="ellipse">
              <a:avLst/>
            </a:prstGeom>
            <a:solidFill>
              <a:srgbClr val="4A72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2" name="Picture 1" descr="nanhua-university-Chiayi-taiw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" y="5431790"/>
            <a:ext cx="1449705" cy="14497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1075183" y="-367407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7616209" y="24166"/>
            <a:ext cx="6096000" cy="685735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937895" y="106045"/>
            <a:ext cx="11395710" cy="5539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b="1" i="1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/>
          </a:p>
          <a:p>
            <a:r>
              <a:rPr lang="en-US"/>
              <a:t> </a:t>
            </a:r>
            <a:endParaRPr lang="en-US"/>
          </a:p>
          <a:p>
            <a:pPr marL="342900" indent="-342900">
              <a:buFont typeface="Wingdings" panose="05000000000000000000" charset="0"/>
              <a:buChar char="ü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Internet of Things (IoT) plays a crucial role in smart agriculture. 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Smart farming is an emerging concept, because IoT sensors capable of providing 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     information about their agriculture fields. 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Wingdings" panose="05000000000000000000" charset="0"/>
              <a:buNone/>
            </a:pP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collected data are analysed by experts and local farmers to draw </a:t>
            </a:r>
            <a:r>
              <a:rPr lang="en-IN" alt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suitable </a:t>
            </a:r>
            <a:endParaRPr lang="en-IN" alt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conclusion on </a:t>
            </a:r>
            <a:r>
              <a:rPr lang="en-IN" alt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various things</a:t>
            </a:r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that will be required for next week to a month etc.</a:t>
            </a: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Wingdings" panose="05000000000000000000" charset="0"/>
              <a:buChar char="ü"/>
            </a:pP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We can take smart farming a step further by automating several parts of farming, </a:t>
            </a: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for example</a:t>
            </a:r>
            <a:r>
              <a:rPr lang="en-IN" alt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, </a:t>
            </a:r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smart irrigation and water management. </a:t>
            </a: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Wingdings" panose="05000000000000000000" charset="0"/>
              <a:buChar char="ü"/>
            </a:pP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We can apply predictive algorithms on micro-controllers or SoC to calculate the amount </a:t>
            </a: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of water that will be required today for a particular agriculture field. </a:t>
            </a: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Wingdings" panose="05000000000000000000" charset="0"/>
              <a:buChar char="ü"/>
            </a:pPr>
            <a:endParaRPr lang="en-US" sz="20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/>
          </a:p>
        </p:txBody>
      </p:sp>
      <p:pic>
        <p:nvPicPr>
          <p:cNvPr id="3" name="Picture 2" descr="nanhua-university-Chiayi-taiw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" y="5516245"/>
            <a:ext cx="1061085" cy="1365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1075183" y="-367407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7596524" y="24166"/>
            <a:ext cx="6096000" cy="685735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1278890" y="941070"/>
            <a:ext cx="943038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ü"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Say, if there was rain yesterday and the quantity of water required today is going to be less. </a:t>
            </a:r>
            <a:endParaRPr lang="en-US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indent="0">
              <a:buFont typeface="Wingdings" panose="05000000000000000000" charset="0"/>
              <a:buNone/>
            </a:pPr>
            <a:endParaRPr lang="en-US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Similarly if humidity was high the evaporation of water at upper ground level is going to be less,</a:t>
            </a:r>
            <a:endParaRPr lang="en-US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so water required will be less than normal, thus reducing water usage.</a:t>
            </a:r>
            <a:endParaRPr lang="en-US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n-US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Wingdings" panose="05000000000000000000" charset="0"/>
              <a:buChar char="ü"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project aims making use of evolving technology i.e. IoT and smart agriculture </a:t>
            </a:r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using automation.</a:t>
            </a:r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feature of this project includes monitoring temperature, humidity and </a:t>
            </a:r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moisture in agricultural field . </a:t>
            </a:r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It will turn ON/OFF motor on the basis of </a:t>
            </a:r>
            <a:r>
              <a:rPr lang="en-IN" alt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favourable condition</a:t>
            </a:r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. 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Picture 2" descr="nanhua-university-Chiayi-taiw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" y="5652135"/>
            <a:ext cx="1229360" cy="1229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1075183" y="-367407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7616209" y="24166"/>
            <a:ext cx="6096000" cy="6857355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1711325" y="2769870"/>
            <a:ext cx="6817995" cy="1598944"/>
            <a:chOff x="3773487" y="3065403"/>
            <a:chExt cx="4950063" cy="1599127"/>
          </a:xfrm>
        </p:grpSpPr>
        <p:sp>
          <p:nvSpPr>
            <p:cNvPr id="19" name="文本框 19"/>
            <p:cNvSpPr txBox="1"/>
            <p:nvPr/>
          </p:nvSpPr>
          <p:spPr>
            <a:xfrm>
              <a:off x="6758860" y="3065403"/>
              <a:ext cx="1964690" cy="398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PART TWO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20"/>
            <p:cNvSpPr txBox="1"/>
            <p:nvPr/>
          </p:nvSpPr>
          <p:spPr>
            <a:xfrm>
              <a:off x="3773487" y="3465513"/>
              <a:ext cx="4950063" cy="119901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R="0" lvl="0" indent="0" algn="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600" b="0" i="0" u="none" strike="noStrike" cap="none" spc="0" normalizeH="0" baseline="0">
                  <a:ln>
                    <a:noFill/>
                  </a:ln>
                  <a:solidFill>
                    <a:srgbClr val="3E594F"/>
                  </a:solidFill>
                  <a:effectLst/>
                  <a:uLnTx/>
                  <a:uFillTx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IN" altLang="en-US" b="1" i="1">
                  <a:solidFill>
                    <a:schemeClr val="accent6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PORTION DONE AND STILL ON PROCESS</a:t>
              </a:r>
              <a:endParaRPr lang="zh-CN" altLang="en-US" i="1" dirty="0"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781300" y="4691413"/>
            <a:ext cx="1060232" cy="180000"/>
            <a:chOff x="7516312" y="4203048"/>
            <a:chExt cx="1060232" cy="180000"/>
          </a:xfrm>
        </p:grpSpPr>
        <p:sp>
          <p:nvSpPr>
            <p:cNvPr id="22" name="等腰三角形 4"/>
            <p:cNvSpPr/>
            <p:nvPr/>
          </p:nvSpPr>
          <p:spPr>
            <a:xfrm>
              <a:off x="8396544" y="4203048"/>
              <a:ext cx="180000" cy="180000"/>
            </a:xfrm>
            <a:prstGeom prst="ellipse">
              <a:avLst/>
            </a:prstGeom>
            <a:solidFill>
              <a:srgbClr val="E3E1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等腰三角形 4"/>
            <p:cNvSpPr/>
            <p:nvPr/>
          </p:nvSpPr>
          <p:spPr>
            <a:xfrm>
              <a:off x="7956428" y="4203048"/>
              <a:ext cx="180000" cy="180000"/>
            </a:xfrm>
            <a:prstGeom prst="ellipse">
              <a:avLst/>
            </a:prstGeom>
            <a:solidFill>
              <a:srgbClr val="729F7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等腰三角形 4"/>
            <p:cNvSpPr/>
            <p:nvPr/>
          </p:nvSpPr>
          <p:spPr>
            <a:xfrm>
              <a:off x="7516312" y="4203048"/>
              <a:ext cx="180000" cy="180000"/>
            </a:xfrm>
            <a:prstGeom prst="ellipse">
              <a:avLst/>
            </a:prstGeom>
            <a:solidFill>
              <a:srgbClr val="4A72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2" name="Picture 1" descr="nanhua-university-Chiayi-taiw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525" y="5500370"/>
            <a:ext cx="1317625" cy="1317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图片 4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9879624" y="-702708"/>
            <a:ext cx="2867432" cy="2394305"/>
          </a:xfrm>
          <a:prstGeom prst="ellipse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-219799" y="3899535"/>
            <a:ext cx="2053756" cy="1604666"/>
          </a:xfrm>
          <a:prstGeom prst="ellipse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710055" y="1931035"/>
            <a:ext cx="367728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b="1" u="sng">
                <a:solidFill>
                  <a:srgbClr val="FF0000"/>
                </a:solidFill>
              </a:rPr>
              <a:t>COMPLETE</a:t>
            </a:r>
            <a:endParaRPr lang="en-IN" altLang="en-US" b="1" u="sng">
              <a:solidFill>
                <a:srgbClr val="FF0000"/>
              </a:solidFill>
            </a:endParaRPr>
          </a:p>
          <a:p>
            <a:pPr algn="ctr"/>
            <a:endParaRPr lang="en-IN" altLang="en-US"/>
          </a:p>
          <a:p>
            <a:pPr marL="342900" indent="-342900">
              <a:buFont typeface="+mj-lt"/>
              <a:buAutoNum type="arabicPeriod"/>
            </a:pPr>
            <a:r>
              <a:rPr lang="en-IN" altLang="en-US"/>
              <a:t>Taking data from the sensors.</a:t>
            </a:r>
            <a:endParaRPr lang="en-IN" altLang="en-US"/>
          </a:p>
          <a:p>
            <a:pPr marL="342900" indent="-342900">
              <a:buFont typeface="+mj-lt"/>
              <a:buAutoNum type="arabicPeriod"/>
            </a:pPr>
            <a:endParaRPr lang="en-IN" altLang="en-US"/>
          </a:p>
          <a:p>
            <a:pPr marL="342900" indent="-342900">
              <a:buFont typeface="+mj-lt"/>
              <a:buAutoNum type="arabicPeriod"/>
            </a:pPr>
            <a:r>
              <a:rPr lang="en-IN" altLang="en-US"/>
              <a:t>Sending the data to the Firebase website.</a:t>
            </a:r>
            <a:endParaRPr lang="en-IN" altLang="en-US"/>
          </a:p>
          <a:p>
            <a:pPr marL="342900" indent="-342900">
              <a:buFont typeface="+mj-lt"/>
              <a:buAutoNum type="arabicPeriod"/>
            </a:pPr>
            <a:endParaRPr lang="en-IN" altLang="en-US"/>
          </a:p>
          <a:p>
            <a:pPr marL="342900" indent="-342900">
              <a:buFont typeface="+mj-lt"/>
              <a:buAutoNum type="arabicPeriod"/>
            </a:pPr>
            <a:r>
              <a:rPr lang="en-IN" altLang="en-US"/>
              <a:t>Displaying the retrieved data on the the app.</a:t>
            </a:r>
            <a:endParaRPr lang="en-IN" altLang="en-US"/>
          </a:p>
          <a:p>
            <a:pPr marL="342900" indent="-342900">
              <a:buFont typeface="+mj-lt"/>
              <a:buAutoNum type="arabicPeriod"/>
            </a:pPr>
            <a:endParaRPr lang="en-IN" altLang="en-US"/>
          </a:p>
          <a:p>
            <a:pPr marL="342900" indent="-342900">
              <a:buFont typeface="+mj-lt"/>
              <a:buAutoNum type="arabicPeriod"/>
            </a:pPr>
            <a:r>
              <a:rPr lang="en-IN" altLang="en-US"/>
              <a:t>Calculating the amount of water required on the basis of the above data(temperature, light intensity and humidity)</a:t>
            </a:r>
            <a:endParaRPr lang="en-IN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6144895" y="1950720"/>
            <a:ext cx="464058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b="1" u="sng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INCOMPLETE</a:t>
            </a:r>
            <a:endParaRPr lang="en-IN" altLang="en-US" b="1" u="sng"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endParaRPr lang="en-IN" alt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IN" altLang="en-US"/>
              <a:t>ML(Machine Learning) has been implemented but unfortunately integration is still on process. </a:t>
            </a:r>
            <a:endParaRPr lang="en-IN" altLang="en-US"/>
          </a:p>
        </p:txBody>
      </p:sp>
      <p:pic>
        <p:nvPicPr>
          <p:cNvPr id="6" name="Picture 5" descr="nanhua-university-Chiayi-taiwa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5" y="5923915"/>
            <a:ext cx="943610" cy="943610"/>
          </a:xfrm>
          <a:prstGeom prst="rect">
            <a:avLst/>
          </a:prstGeom>
        </p:spPr>
      </p:pic>
      <p:pic>
        <p:nvPicPr>
          <p:cNvPr id="7" name="Picture 6" descr="71JQJbdbtpL._SX466_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043670" y="3427095"/>
            <a:ext cx="2212975" cy="2077085"/>
          </a:xfrm>
          <a:prstGeom prst="rect">
            <a:avLst/>
          </a:prstGeom>
        </p:spPr>
      </p:pic>
      <p:pic>
        <p:nvPicPr>
          <p:cNvPr id="8" name="Picture 7" descr="48394424-smiling-emoticon-with-smiling-eyes-and-rosy-cheek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220000">
            <a:off x="454025" y="304800"/>
            <a:ext cx="1746885" cy="1651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1075183" y="-367407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7616209" y="24166"/>
            <a:ext cx="6096000" cy="6857355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3352800" y="2770178"/>
            <a:ext cx="4950063" cy="1045270"/>
            <a:chOff x="3773487" y="3065403"/>
            <a:chExt cx="4950063" cy="1045270"/>
          </a:xfrm>
        </p:grpSpPr>
        <p:sp>
          <p:nvSpPr>
            <p:cNvPr id="19" name="文本框 19"/>
            <p:cNvSpPr txBox="1"/>
            <p:nvPr/>
          </p:nvSpPr>
          <p:spPr>
            <a:xfrm>
              <a:off x="6758860" y="3065403"/>
              <a:ext cx="196469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PART T</a:t>
              </a:r>
              <a:r>
                <a:rPr kumimoji="0" lang="en-I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cs typeface="+mn-ea"/>
                  <a:sym typeface="+mn-lt"/>
                </a:rPr>
                <a:t>HREE</a:t>
              </a:r>
              <a:endParaRPr kumimoji="0" lang="en-I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20"/>
            <p:cNvSpPr txBox="1"/>
            <p:nvPr/>
          </p:nvSpPr>
          <p:spPr>
            <a:xfrm>
              <a:off x="3773487" y="3465513"/>
              <a:ext cx="4950063" cy="64516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R="0" lvl="0" indent="0" algn="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600" b="0" i="0" u="none" strike="noStrike" cap="none" spc="0" normalizeH="0" baseline="0">
                  <a:ln>
                    <a:noFill/>
                  </a:ln>
                  <a:solidFill>
                    <a:srgbClr val="3E594F"/>
                  </a:solidFill>
                  <a:effectLst/>
                  <a:uLnTx/>
                  <a:uFillTx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IN" altLang="zh-CN" b="1" i="1" dirty="0">
                  <a:latin typeface="Times New Roman" panose="02020603050405020304" charset="0"/>
                  <a:cs typeface="Times New Roman" panose="02020603050405020304" charset="0"/>
                  <a:sym typeface="+mn-lt"/>
                </a:rPr>
                <a:t>FUNCTIONS</a:t>
              </a:r>
              <a:endParaRPr lang="en-IN" altLang="zh-CN" b="1" i="1" dirty="0">
                <a:latin typeface="Times New Roman" panose="02020603050405020304" charset="0"/>
                <a:cs typeface="Times New Roman" panose="02020603050405020304" charset="0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095625" y="4003073"/>
            <a:ext cx="1060232" cy="180000"/>
            <a:chOff x="7516312" y="4203048"/>
            <a:chExt cx="1060232" cy="180000"/>
          </a:xfrm>
        </p:grpSpPr>
        <p:sp>
          <p:nvSpPr>
            <p:cNvPr id="22" name="等腰三角形 4"/>
            <p:cNvSpPr/>
            <p:nvPr/>
          </p:nvSpPr>
          <p:spPr>
            <a:xfrm>
              <a:off x="8396544" y="4203048"/>
              <a:ext cx="180000" cy="180000"/>
            </a:xfrm>
            <a:prstGeom prst="ellipse">
              <a:avLst/>
            </a:prstGeom>
            <a:solidFill>
              <a:srgbClr val="E3E1D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等腰三角形 4"/>
            <p:cNvSpPr/>
            <p:nvPr/>
          </p:nvSpPr>
          <p:spPr>
            <a:xfrm>
              <a:off x="7956428" y="4203048"/>
              <a:ext cx="180000" cy="180000"/>
            </a:xfrm>
            <a:prstGeom prst="ellipse">
              <a:avLst/>
            </a:prstGeom>
            <a:solidFill>
              <a:srgbClr val="729F7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等腰三角形 4"/>
            <p:cNvSpPr/>
            <p:nvPr/>
          </p:nvSpPr>
          <p:spPr>
            <a:xfrm>
              <a:off x="7516312" y="4203048"/>
              <a:ext cx="180000" cy="180000"/>
            </a:xfrm>
            <a:prstGeom prst="ellipse">
              <a:avLst/>
            </a:prstGeom>
            <a:solidFill>
              <a:srgbClr val="4A72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2" name="Picture 1" descr="nanhua-university-Chiayi-taiw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" y="5233035"/>
            <a:ext cx="1648460" cy="1648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ggxouubx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4123</Words>
  <Application>WPS Presentation</Application>
  <PresentationFormat>宽屏</PresentationFormat>
  <Paragraphs>213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5" baseType="lpstr">
      <vt:lpstr>Arial</vt:lpstr>
      <vt:lpstr>SimSun</vt:lpstr>
      <vt:lpstr>Wingdings</vt:lpstr>
      <vt:lpstr>Algerian</vt:lpstr>
      <vt:lpstr>Times New Roman</vt:lpstr>
      <vt:lpstr>Wingdings</vt:lpstr>
      <vt:lpstr>Microsoft YaHei</vt:lpstr>
      <vt:lpstr>Arial Unicode MS</vt:lpstr>
      <vt:lpstr>Malgun Gothic</vt:lpstr>
      <vt:lpstr>MS PGothic</vt:lpstr>
      <vt:lpstr>Microsoft YaHei UI</vt:lpstr>
      <vt:lpstr>Trebuchet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杨 付伟</dc:creator>
  <cp:lastModifiedBy>KIIT</cp:lastModifiedBy>
  <cp:revision>96</cp:revision>
  <dcterms:created xsi:type="dcterms:W3CDTF">2018-09-27T10:08:00Z</dcterms:created>
  <dcterms:modified xsi:type="dcterms:W3CDTF">2019-12-27T05:54:40Z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1033-11.2.0.9107</vt:lpwstr>
  </property>
</Properties>
</file>

<file path=docProps/thumbnail.jpeg>
</file>